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HK Grotesk" charset="1" panose="00000500000000000000"/>
      <p:regular r:id="rId21"/>
    </p:embeddedFont>
    <p:embeddedFont>
      <p:font typeface="Glacial Indifference Bold" charset="1" panose="00000800000000000000"/>
      <p:regular r:id="rId22"/>
    </p:embeddedFont>
    <p:embeddedFont>
      <p:font typeface="HK Grotesk Bold" charset="1" panose="000008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03922" y="3856012"/>
            <a:ext cx="11280155" cy="4984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9"/>
              </a:lnSpc>
            </a:pPr>
            <a:r>
              <a:rPr lang="en-US" sz="472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Enhancing Patient Education with AI-Powered Chatbots: A Hybrid Approach to Personalized Health Communication</a:t>
            </a:r>
          </a:p>
          <a:p>
            <a:pPr algn="ctr">
              <a:lnSpc>
                <a:spcPts val="6609"/>
              </a:lnSpc>
            </a:pPr>
          </a:p>
          <a:p>
            <a:pPr algn="ctr">
              <a:lnSpc>
                <a:spcPts val="6609"/>
              </a:lnSpc>
            </a:pPr>
            <a:r>
              <a:rPr lang="en-US" sz="472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Created by: Tejaswi Cheekati</a:t>
            </a:r>
          </a:p>
          <a:p>
            <a:pPr algn="ctr">
              <a:lnSpc>
                <a:spcPts val="660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330916" y="1551837"/>
            <a:ext cx="16284716" cy="1954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42"/>
              </a:lnSpc>
            </a:pPr>
            <a:r>
              <a:rPr lang="en-US" b="true" sz="676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THE ROLE OF </a:t>
            </a:r>
            <a:r>
              <a:rPr lang="en-US" b="true" sz="676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AI CHATBOTS IN HEALTHCARE EDUCATION AND SUPPORT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78411" y="2652752"/>
            <a:ext cx="4609589" cy="4538202"/>
          </a:xfrm>
          <a:custGeom>
            <a:avLst/>
            <a:gdLst/>
            <a:ahLst/>
            <a:cxnLst/>
            <a:rect r="r" b="b" t="t" l="l"/>
            <a:pathLst>
              <a:path h="4538202" w="4609589">
                <a:moveTo>
                  <a:pt x="0" y="0"/>
                </a:moveTo>
                <a:lnTo>
                  <a:pt x="4609589" y="0"/>
                </a:lnTo>
                <a:lnTo>
                  <a:pt x="4609589" y="4538202"/>
                </a:lnTo>
                <a:lnTo>
                  <a:pt x="0" y="45382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79505" y="1066800"/>
            <a:ext cx="17008495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HYBRID AI MODEL ARCHITECTURE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54102" y="2576552"/>
            <a:ext cx="15979795" cy="193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6"/>
              </a:lnSpc>
            </a:pPr>
            <a:r>
              <a:rPr lang="en-US" sz="37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Combine strengths of ML and DL:</a:t>
            </a:r>
          </a:p>
          <a:p>
            <a:pPr algn="l" marL="802916" indent="-401458" lvl="1">
              <a:lnSpc>
                <a:spcPts val="5206"/>
              </a:lnSpc>
              <a:buFont typeface="Arial"/>
              <a:buChar char="•"/>
            </a:pPr>
            <a:r>
              <a:rPr lang="en-US" sz="37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ML handles: Triage, classification, appointment management</a:t>
            </a:r>
          </a:p>
          <a:p>
            <a:pPr algn="l" marL="802916" indent="-401458" lvl="1">
              <a:lnSpc>
                <a:spcPts val="5206"/>
              </a:lnSpc>
              <a:buFont typeface="Arial"/>
              <a:buChar char="•"/>
            </a:pPr>
            <a:r>
              <a:rPr lang="en-US" sz="37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DL handles: Natural conversation, personalization, emotional tone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4102" y="5067300"/>
            <a:ext cx="14451032" cy="332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3"/>
              </a:lnSpc>
            </a:pPr>
            <a:r>
              <a:rPr lang="en-US" sz="3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Example Structure:</a:t>
            </a:r>
          </a:p>
          <a:p>
            <a:pPr algn="l" marL="822560" indent="-411280" lvl="1">
              <a:lnSpc>
                <a:spcPts val="5333"/>
              </a:lnSpc>
              <a:buFont typeface="Arial"/>
              <a:buChar char="•"/>
            </a:pPr>
            <a:r>
              <a:rPr lang="en-US" sz="3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Backend: ML for structured tasks</a:t>
            </a:r>
          </a:p>
          <a:p>
            <a:pPr algn="l" marL="822560" indent="-411280" lvl="1">
              <a:lnSpc>
                <a:spcPts val="5333"/>
              </a:lnSpc>
              <a:buFont typeface="Arial"/>
              <a:buChar char="•"/>
            </a:pPr>
            <a:r>
              <a:rPr lang="en-US" sz="3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Frontend: DL + NLP for patient dialogue</a:t>
            </a:r>
          </a:p>
          <a:p>
            <a:pPr algn="l">
              <a:lnSpc>
                <a:spcPts val="5333"/>
              </a:lnSpc>
            </a:pPr>
            <a:r>
              <a:rPr lang="en-US" sz="380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Outcome: Balance between interpretability, performance, and empathy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1365146"/>
            <a:ext cx="16993348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FUTURE INNOVATIONS IN AI CHATBOTS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2818" y="2655261"/>
            <a:ext cx="17360329" cy="6755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29640" indent="-414820" lvl="1">
              <a:lnSpc>
                <a:spcPts val="5379"/>
              </a:lnSpc>
              <a:buFont typeface="Arial"/>
              <a:buChar char="•"/>
            </a:pP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Adaptive Learning:</a:t>
            </a:r>
          </a:p>
          <a:p>
            <a:pPr algn="just" marL="1659281" indent="-553094" lvl="2">
              <a:lnSpc>
                <a:spcPts val="5379"/>
              </a:lnSpc>
              <a:buFont typeface="Arial"/>
              <a:buChar char="⚬"/>
            </a:pP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Chatbot</a:t>
            </a: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 evolves through reinforcement learning based on patient feedback</a:t>
            </a:r>
          </a:p>
          <a:p>
            <a:pPr algn="just" marL="829640" indent="-414820" lvl="1">
              <a:lnSpc>
                <a:spcPts val="5379"/>
              </a:lnSpc>
              <a:buFont typeface="Arial"/>
              <a:buChar char="•"/>
            </a:pP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Multimodal Interfaces:</a:t>
            </a:r>
          </a:p>
          <a:p>
            <a:pPr algn="just" marL="1659281" indent="-553094" lvl="2">
              <a:lnSpc>
                <a:spcPts val="5379"/>
              </a:lnSpc>
              <a:buFont typeface="Arial"/>
              <a:buChar char="⚬"/>
            </a:pP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Use speech, images, biometrics for richer int</a:t>
            </a: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eraction</a:t>
            </a:r>
          </a:p>
          <a:p>
            <a:pPr algn="just" marL="829640" indent="-414820" lvl="1">
              <a:lnSpc>
                <a:spcPts val="5379"/>
              </a:lnSpc>
              <a:buFont typeface="Arial"/>
              <a:buChar char="•"/>
            </a:pP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Predictive Analytics:</a:t>
            </a:r>
          </a:p>
          <a:p>
            <a:pPr algn="just" marL="1659281" indent="-553094" lvl="2">
              <a:lnSpc>
                <a:spcPts val="5379"/>
              </a:lnSpc>
              <a:buFont typeface="Arial"/>
              <a:buChar char="⚬"/>
            </a:pP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Identify p</a:t>
            </a: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atients at risk of non-adherence or chronic condition flare-ups</a:t>
            </a:r>
          </a:p>
          <a:p>
            <a:pPr algn="just" marL="829640" indent="-414820" lvl="1">
              <a:lnSpc>
                <a:spcPts val="5379"/>
              </a:lnSpc>
              <a:buFont typeface="Arial"/>
              <a:buChar char="•"/>
            </a:pP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</a:t>
            </a: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active Outreach:</a:t>
            </a:r>
          </a:p>
          <a:p>
            <a:pPr algn="just" marL="1659281" indent="-553094" lvl="2">
              <a:lnSpc>
                <a:spcPts val="5379"/>
              </a:lnSpc>
              <a:buFont typeface="Arial"/>
              <a:buChar char="⚬"/>
            </a:pPr>
            <a:r>
              <a:rPr lang="en-US" b="true" sz="384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Chatbot educates before symptoms worsen (preventive approach)</a:t>
            </a:r>
          </a:p>
          <a:p>
            <a:pPr algn="just">
              <a:lnSpc>
                <a:spcPts val="537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1365146"/>
            <a:ext cx="16993348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FUTURE CHALLENGES &amp; OPPORTUNITIES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94652" y="2926445"/>
            <a:ext cx="15964648" cy="6728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967"/>
              </a:lnSpc>
            </a:pP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Explainable AI (XAI):</a:t>
            </a:r>
          </a:p>
          <a:p>
            <a:pPr algn="just" marL="920281" indent="-460141" lvl="1">
              <a:lnSpc>
                <a:spcPts val="5967"/>
              </a:lnSpc>
              <a:buFont typeface="Arial"/>
              <a:buChar char="•"/>
            </a:pP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Make c</a:t>
            </a: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hatbot</a:t>
            </a: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 decisions transparent and patient-friendly</a:t>
            </a:r>
          </a:p>
          <a:p>
            <a:pPr algn="just">
              <a:lnSpc>
                <a:spcPts val="5967"/>
              </a:lnSpc>
            </a:pP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Privacy by Design:</a:t>
            </a:r>
          </a:p>
          <a:p>
            <a:pPr algn="just" marL="920281" indent="-460141" lvl="1">
              <a:lnSpc>
                <a:spcPts val="5967"/>
              </a:lnSpc>
              <a:buFont typeface="Arial"/>
              <a:buChar char="•"/>
            </a:pP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Privacy compliance embedded at the archit</a:t>
            </a: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ecture level</a:t>
            </a:r>
          </a:p>
          <a:p>
            <a:pPr algn="just">
              <a:lnSpc>
                <a:spcPts val="5967"/>
              </a:lnSpc>
            </a:pP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Cultural &amp; Linguistic Customization:</a:t>
            </a:r>
          </a:p>
          <a:p>
            <a:pPr algn="just" marL="920281" indent="-460141" lvl="1">
              <a:lnSpc>
                <a:spcPts val="5967"/>
              </a:lnSpc>
              <a:buFont typeface="Arial"/>
              <a:buChar char="•"/>
            </a:pP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Expand chatbot reach globally</a:t>
            </a:r>
          </a:p>
          <a:p>
            <a:pPr algn="just">
              <a:lnSpc>
                <a:spcPts val="5967"/>
              </a:lnSpc>
            </a:pP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AI Ethics Compliance:</a:t>
            </a:r>
          </a:p>
          <a:p>
            <a:pPr algn="just" marL="920281" indent="-460141" lvl="1">
              <a:lnSpc>
                <a:spcPts val="5967"/>
              </a:lnSpc>
              <a:buFont typeface="Arial"/>
              <a:buChar char="•"/>
            </a:pP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Al</a:t>
            </a: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ign with WHO </a:t>
            </a:r>
            <a:r>
              <a:rPr lang="en-US" b="true" sz="4262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and EU AI Act frameworks</a:t>
            </a:r>
          </a:p>
          <a:p>
            <a:pPr algn="just">
              <a:lnSpc>
                <a:spcPts val="5967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613025" y="222083"/>
            <a:ext cx="7997412" cy="9996765"/>
          </a:xfrm>
          <a:custGeom>
            <a:avLst/>
            <a:gdLst/>
            <a:ahLst/>
            <a:cxnLst/>
            <a:rect r="r" b="b" t="t" l="l"/>
            <a:pathLst>
              <a:path h="9996765" w="7997412">
                <a:moveTo>
                  <a:pt x="0" y="0"/>
                </a:moveTo>
                <a:lnTo>
                  <a:pt x="7997413" y="0"/>
                </a:lnTo>
                <a:lnTo>
                  <a:pt x="7997413" y="9996765"/>
                </a:lnTo>
                <a:lnTo>
                  <a:pt x="0" y="99967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83" t="-4425" r="-1556" b="-19179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251310" y="3122471"/>
            <a:ext cx="7164529" cy="7164529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712" t="0" r="-2471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0" y="525590"/>
            <a:ext cx="9667150" cy="206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  <a:spcBef>
                <a:spcPct val="0"/>
              </a:spcBef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AI CHATBOT SYSTEM ARCHITECTURE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84186" y="493846"/>
            <a:ext cx="16919628" cy="1107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10"/>
              </a:lnSpc>
            </a:pPr>
            <a:r>
              <a:rPr lang="en-US" b="true" sz="753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SUMMARY &amp; FINAL THOUGHTS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5400000">
            <a:off x="4215159" y="-12127"/>
            <a:ext cx="6388769" cy="14514286"/>
          </a:xfrm>
          <a:custGeom>
            <a:avLst/>
            <a:gdLst/>
            <a:ahLst/>
            <a:cxnLst/>
            <a:rect r="r" b="b" t="t" l="l"/>
            <a:pathLst>
              <a:path h="14514286" w="6388769">
                <a:moveTo>
                  <a:pt x="0" y="0"/>
                </a:moveTo>
                <a:lnTo>
                  <a:pt x="6388768" y="0"/>
                </a:lnTo>
                <a:lnTo>
                  <a:pt x="6388768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1016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328723"/>
            <a:ext cx="15835172" cy="7383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54"/>
              </a:lnSpc>
            </a:pP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AI-powered chatbots revolutionize patient education through:</a:t>
            </a:r>
          </a:p>
          <a:p>
            <a:pPr algn="just" marL="825752" indent="-412876" lvl="1">
              <a:lnSpc>
                <a:spcPts val="5354"/>
              </a:lnSpc>
              <a:buFont typeface="Arial"/>
              <a:buChar char="•"/>
            </a:pP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Scalability: 24/7 availability</a:t>
            </a:r>
          </a:p>
          <a:p>
            <a:pPr algn="just" marL="825752" indent="-412876" lvl="1">
              <a:lnSpc>
                <a:spcPts val="5354"/>
              </a:lnSpc>
              <a:buFont typeface="Arial"/>
              <a:buChar char="•"/>
            </a:pP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Personalization: Tailored education based on patient context</a:t>
            </a:r>
          </a:p>
          <a:p>
            <a:pPr algn="just" marL="825752" indent="-412876" lvl="1">
              <a:lnSpc>
                <a:spcPts val="5354"/>
              </a:lnSpc>
              <a:buFont typeface="Arial"/>
              <a:buChar char="•"/>
            </a:pP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Interactivity: Engaging, emotionally aware conv</a:t>
            </a: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ersation</a:t>
            </a:r>
          </a:p>
          <a:p>
            <a:pPr algn="just">
              <a:lnSpc>
                <a:spcPts val="5354"/>
              </a:lnSpc>
            </a:pP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Con</a:t>
            </a: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clusion:</a:t>
            </a:r>
          </a:p>
          <a:p>
            <a:pPr algn="just" marL="825752" indent="-412876" lvl="1">
              <a:lnSpc>
                <a:spcPts val="5354"/>
              </a:lnSpc>
              <a:buFont typeface="Arial"/>
              <a:buChar char="•"/>
            </a:pP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Hybri</a:t>
            </a: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 ch</a:t>
            </a: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atbot systems combining ML, DL, NLP, and emerging AI offer a scalable, ethical, and empathetic solution to healthcare communication gaps</a:t>
            </a:r>
          </a:p>
          <a:p>
            <a:pPr algn="just" marL="825752" indent="-412876" lvl="1">
              <a:lnSpc>
                <a:spcPts val="5354"/>
              </a:lnSpc>
              <a:buFont typeface="Arial"/>
              <a:buChar char="•"/>
            </a:pP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Future </a:t>
            </a: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Prom</a:t>
            </a: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ise: AI ch</a:t>
            </a:r>
            <a:r>
              <a:rPr lang="en-US" b="true" sz="3824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atbots will be indispensable in preventive care and digital health transformation</a:t>
            </a:r>
          </a:p>
          <a:p>
            <a:pPr algn="just">
              <a:lnSpc>
                <a:spcPts val="5354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5626628"/>
            <a:ext cx="7801192" cy="5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2675544" y="2989122"/>
            <a:ext cx="5973403" cy="5973403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712" t="0" r="-2471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497932" y="1286137"/>
            <a:ext cx="7080557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</a:t>
            </a: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903397"/>
            <a:ext cx="11412142" cy="6788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23961" indent="-461981" lvl="1">
              <a:lnSpc>
                <a:spcPts val="5991"/>
              </a:lnSpc>
              <a:buFont typeface="Arial"/>
              <a:buChar char="•"/>
            </a:pPr>
            <a:r>
              <a:rPr lang="en-US" sz="427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Traditional methods of patient education are limited in personalization and scalability.</a:t>
            </a:r>
          </a:p>
          <a:p>
            <a:pPr algn="l" marL="923961" indent="-461981" lvl="1">
              <a:lnSpc>
                <a:spcPts val="5991"/>
              </a:lnSpc>
              <a:buFont typeface="Arial"/>
              <a:buChar char="•"/>
            </a:pPr>
            <a:r>
              <a:rPr lang="en-US" sz="427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Patients often leave clinical encounters with unanswered questions.</a:t>
            </a:r>
          </a:p>
          <a:p>
            <a:pPr algn="l" marL="923961" indent="-461981" lvl="1">
              <a:lnSpc>
                <a:spcPts val="5991"/>
              </a:lnSpc>
              <a:buFont typeface="Arial"/>
              <a:buChar char="•"/>
            </a:pPr>
            <a:r>
              <a:rPr lang="en-US" sz="427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There’s a growing demand for interactive, reliable, and accessible health information.</a:t>
            </a:r>
          </a:p>
          <a:p>
            <a:pPr algn="l" marL="923961" indent="-461981" lvl="1">
              <a:lnSpc>
                <a:spcPts val="5991"/>
              </a:lnSpc>
              <a:buFont typeface="Arial"/>
              <a:buChar char="•"/>
            </a:pPr>
            <a:r>
              <a:rPr lang="en-US" sz="427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AI chatbots offer a dynamic solution to fill the gap in health communication.</a:t>
            </a:r>
          </a:p>
          <a:p>
            <a:pPr algn="l">
              <a:lnSpc>
                <a:spcPts val="5991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340370" y="1511490"/>
            <a:ext cx="4374690" cy="7264020"/>
          </a:xfrm>
          <a:custGeom>
            <a:avLst/>
            <a:gdLst/>
            <a:ahLst/>
            <a:cxnLst/>
            <a:rect r="r" b="b" t="t" l="l"/>
            <a:pathLst>
              <a:path h="7264020" w="4374690">
                <a:moveTo>
                  <a:pt x="4374690" y="0"/>
                </a:moveTo>
                <a:lnTo>
                  <a:pt x="0" y="0"/>
                </a:lnTo>
                <a:lnTo>
                  <a:pt x="0" y="7264020"/>
                </a:lnTo>
                <a:lnTo>
                  <a:pt x="4374690" y="7264020"/>
                </a:lnTo>
                <a:lnTo>
                  <a:pt x="437469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428115" y="498123"/>
            <a:ext cx="11205484" cy="1108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588"/>
              </a:lnSpc>
            </a:pPr>
            <a:r>
              <a:rPr lang="en-US" b="true" sz="76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</a:t>
            </a:r>
            <a:r>
              <a:rPr lang="en-US" b="true" sz="76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ROBLEM &amp; OBJECTIVE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715060" y="2213073"/>
            <a:ext cx="12631594" cy="7279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16228" indent="-408114" lvl="1">
              <a:lnSpc>
                <a:spcPts val="5292"/>
              </a:lnSpc>
              <a:buFont typeface="Arial"/>
              <a:buChar char="•"/>
            </a:pPr>
            <a:r>
              <a:rPr lang="en-US" sz="3780" spc="18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Problem: Time constraints, outdated brochures, and generic web info affect patient education quality.</a:t>
            </a:r>
          </a:p>
          <a:p>
            <a:pPr algn="just" marL="816228" indent="-408114" lvl="1">
              <a:lnSpc>
                <a:spcPts val="5292"/>
              </a:lnSpc>
              <a:buFont typeface="Arial"/>
              <a:buChar char="•"/>
            </a:pPr>
            <a:r>
              <a:rPr lang="en-US" sz="3780" spc="18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Objective:</a:t>
            </a:r>
          </a:p>
          <a:p>
            <a:pPr algn="just" marL="1632456" indent="-544152" lvl="2">
              <a:lnSpc>
                <a:spcPts val="5292"/>
              </a:lnSpc>
              <a:buFont typeface="Arial"/>
              <a:buChar char="⚬"/>
            </a:pPr>
            <a:r>
              <a:rPr lang="en-US" sz="3780" spc="18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Develop a hybrid AI chatbot combining ML and DL.</a:t>
            </a:r>
          </a:p>
          <a:p>
            <a:pPr algn="just" marL="1632456" indent="-544152" lvl="2">
              <a:lnSpc>
                <a:spcPts val="5292"/>
              </a:lnSpc>
              <a:buFont typeface="Arial"/>
              <a:buChar char="⚬"/>
            </a:pPr>
            <a:r>
              <a:rPr lang="en-US" sz="3780" spc="18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Provide personalized, on-demand, medically accurate patient education.</a:t>
            </a:r>
          </a:p>
          <a:p>
            <a:pPr algn="just" marL="1632456" indent="-544152" lvl="2">
              <a:lnSpc>
                <a:spcPts val="5292"/>
              </a:lnSpc>
              <a:buFont typeface="Arial"/>
              <a:buChar char="⚬"/>
            </a:pPr>
            <a:r>
              <a:rPr lang="en-US" sz="3780" spc="18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Improve health literacy and engagement across diverse populations.</a:t>
            </a:r>
          </a:p>
          <a:p>
            <a:pPr algn="just">
              <a:lnSpc>
                <a:spcPts val="5292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78411" y="2652752"/>
            <a:ext cx="4609589" cy="4538202"/>
          </a:xfrm>
          <a:custGeom>
            <a:avLst/>
            <a:gdLst/>
            <a:ahLst/>
            <a:cxnLst/>
            <a:rect r="r" b="b" t="t" l="l"/>
            <a:pathLst>
              <a:path h="4538202" w="4609589">
                <a:moveTo>
                  <a:pt x="0" y="0"/>
                </a:moveTo>
                <a:lnTo>
                  <a:pt x="4609589" y="0"/>
                </a:lnTo>
                <a:lnTo>
                  <a:pt x="4609589" y="4538202"/>
                </a:lnTo>
                <a:lnTo>
                  <a:pt x="0" y="45382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79505" y="1066800"/>
            <a:ext cx="13234781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AI TECHNOLOGIES 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79505" y="3390378"/>
            <a:ext cx="14703701" cy="211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1"/>
              </a:lnSpc>
            </a:pPr>
            <a:r>
              <a:rPr lang="en-US" sz="405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Machine Learning (ML):</a:t>
            </a:r>
          </a:p>
          <a:p>
            <a:pPr algn="l" marL="876129" indent="-438065" lvl="1">
              <a:lnSpc>
                <a:spcPts val="5681"/>
              </a:lnSpc>
              <a:buFont typeface="Arial"/>
              <a:buChar char="•"/>
            </a:pPr>
            <a:r>
              <a:rPr lang="en-US" sz="405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Ideal for structured data, quick classification, reminders.</a:t>
            </a:r>
          </a:p>
          <a:p>
            <a:pPr algn="l" marL="876129" indent="-438065" lvl="1">
              <a:lnSpc>
                <a:spcPts val="5681"/>
              </a:lnSpc>
              <a:buFont typeface="Arial"/>
              <a:buChar char="•"/>
            </a:pPr>
            <a:r>
              <a:rPr lang="en-US" sz="405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Algorithms: Decision Trees, SVMs, Logistic Regression.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9505" y="5888401"/>
            <a:ext cx="16512981" cy="228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94"/>
              </a:lnSpc>
            </a:pPr>
            <a:r>
              <a:rPr lang="en-US" sz="43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Deep Learning (DL):</a:t>
            </a:r>
          </a:p>
          <a:p>
            <a:pPr algn="l" marL="939928" indent="-469964" lvl="1">
              <a:lnSpc>
                <a:spcPts val="6094"/>
              </a:lnSpc>
              <a:buFont typeface="Arial"/>
              <a:buChar char="•"/>
            </a:pPr>
            <a:r>
              <a:rPr lang="en-US" sz="43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Ideal for unstructured, emotional, contextual language.</a:t>
            </a:r>
          </a:p>
          <a:p>
            <a:pPr algn="l" marL="939928" indent="-469964" lvl="1">
              <a:lnSpc>
                <a:spcPts val="6094"/>
              </a:lnSpc>
              <a:buFont typeface="Arial"/>
              <a:buChar char="•"/>
            </a:pPr>
            <a:r>
              <a:rPr lang="en-US" sz="43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Models: Neural Networks, LSTM, Transformers (BERT, GPT).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570306" y="1569910"/>
            <a:ext cx="6406816" cy="6406816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t="0" r="-3849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1030857" y="1066800"/>
            <a:ext cx="5330557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ROLE OF NLP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977122" y="2696551"/>
            <a:ext cx="10694795" cy="6561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89150" indent="-444575" lvl="1">
              <a:lnSpc>
                <a:spcPts val="5765"/>
              </a:lnSpc>
              <a:buFont typeface="Arial"/>
              <a:buChar char="•"/>
            </a:pPr>
            <a:r>
              <a:rPr lang="en-US" sz="41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NLP bridges clinical language with patient understanding.</a:t>
            </a:r>
          </a:p>
          <a:p>
            <a:pPr algn="just" marL="889150" indent="-444575" lvl="1">
              <a:lnSpc>
                <a:spcPts val="5765"/>
              </a:lnSpc>
              <a:buFont typeface="Arial"/>
              <a:buChar char="•"/>
            </a:pPr>
            <a:r>
              <a:rPr lang="en-US" sz="41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Functions:</a:t>
            </a:r>
          </a:p>
          <a:p>
            <a:pPr algn="just" marL="1778300" indent="-592767" lvl="2">
              <a:lnSpc>
                <a:spcPts val="5765"/>
              </a:lnSpc>
              <a:buFont typeface="Arial"/>
              <a:buChar char="⚬"/>
            </a:pPr>
            <a:r>
              <a:rPr lang="en-US" sz="41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Intent recognition</a:t>
            </a:r>
          </a:p>
          <a:p>
            <a:pPr algn="just" marL="1778300" indent="-592767" lvl="2">
              <a:lnSpc>
                <a:spcPts val="5765"/>
              </a:lnSpc>
              <a:buFont typeface="Arial"/>
              <a:buChar char="⚬"/>
            </a:pPr>
            <a:r>
              <a:rPr lang="en-US" sz="41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Sentiment analysis</a:t>
            </a:r>
          </a:p>
          <a:p>
            <a:pPr algn="just" marL="1778300" indent="-592767" lvl="2">
              <a:lnSpc>
                <a:spcPts val="5765"/>
              </a:lnSpc>
              <a:buFont typeface="Arial"/>
              <a:buChar char="⚬"/>
            </a:pPr>
            <a:r>
              <a:rPr lang="en-US" sz="41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Contextual dialogue</a:t>
            </a:r>
          </a:p>
          <a:p>
            <a:pPr algn="just" marL="889150" indent="-444575" lvl="1">
              <a:lnSpc>
                <a:spcPts val="5765"/>
              </a:lnSpc>
              <a:buFont typeface="Arial"/>
              <a:buChar char="•"/>
            </a:pPr>
            <a:r>
              <a:rPr lang="en-US" sz="41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Enables human-like interaction and emotional sensitivity.</a:t>
            </a:r>
          </a:p>
          <a:p>
            <a:pPr algn="just">
              <a:lnSpc>
                <a:spcPts val="5765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4573" y="-450964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7" y="0"/>
                </a:lnTo>
                <a:lnTo>
                  <a:pt x="17024727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87236" y="2443917"/>
            <a:ext cx="9163966" cy="6814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25"/>
              </a:lnSpc>
            </a:pPr>
            <a:r>
              <a:rPr lang="en-US" sz="4089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Real-World Applications (ML)</a:t>
            </a:r>
          </a:p>
          <a:p>
            <a:pPr algn="l" marL="829929" indent="-414964" lvl="1">
              <a:lnSpc>
                <a:spcPts val="5381"/>
              </a:lnSpc>
              <a:buFont typeface="Arial"/>
              <a:buChar char="•"/>
            </a:pPr>
            <a:r>
              <a:rPr lang="en-US" sz="384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ML-based chatbots like Florence, HealthTap:</a:t>
            </a:r>
          </a:p>
          <a:p>
            <a:pPr algn="just" marL="829929" indent="-414964" lvl="1">
              <a:lnSpc>
                <a:spcPts val="5381"/>
              </a:lnSpc>
              <a:buAutoNum type="arabicPeriod" startAt="1"/>
            </a:pPr>
            <a:r>
              <a:rPr lang="en-US" sz="384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Medication reminders</a:t>
            </a:r>
          </a:p>
          <a:p>
            <a:pPr algn="just" marL="829929" indent="-414964" lvl="1">
              <a:lnSpc>
                <a:spcPts val="5381"/>
              </a:lnSpc>
              <a:buAutoNum type="arabicPeriod" startAt="1"/>
            </a:pPr>
            <a:r>
              <a:rPr lang="en-US" sz="384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Triage and scheduling</a:t>
            </a:r>
          </a:p>
          <a:p>
            <a:pPr algn="l" marL="829929" indent="-414964" lvl="1">
              <a:lnSpc>
                <a:spcPts val="5381"/>
              </a:lnSpc>
              <a:buFont typeface="Arial"/>
              <a:buChar char="•"/>
            </a:pPr>
            <a:r>
              <a:rPr lang="en-US" sz="384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Operate via predefined logic and structured inputs.</a:t>
            </a:r>
          </a:p>
          <a:p>
            <a:pPr algn="l" marL="829929" indent="-414964" lvl="1">
              <a:lnSpc>
                <a:spcPts val="5381"/>
              </a:lnSpc>
              <a:buFont typeface="Arial"/>
              <a:buChar char="•"/>
            </a:pPr>
            <a:r>
              <a:rPr lang="en-US" sz="384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Fast, efficient, but limited in handling nuance or emotion.</a:t>
            </a:r>
          </a:p>
          <a:p>
            <a:pPr algn="ctr">
              <a:lnSpc>
                <a:spcPts val="538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74132" y="454205"/>
            <a:ext cx="15945609" cy="1196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36"/>
              </a:lnSpc>
            </a:pPr>
            <a:r>
              <a:rPr lang="en-US" b="true" sz="81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REAL-WORLD APPLICATIONS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746937" y="2256520"/>
            <a:ext cx="8927453" cy="6957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Real-World Applications (DL)</a:t>
            </a:r>
          </a:p>
          <a:p>
            <a:pPr algn="l" marL="769011" indent="-384506" lvl="1">
              <a:lnSpc>
                <a:spcPts val="4986"/>
              </a:lnSpc>
              <a:buFont typeface="Arial"/>
              <a:buChar char="•"/>
            </a:pPr>
            <a:r>
              <a:rPr lang="en-US" sz="356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DL-based chatbots in oncology and mental health:</a:t>
            </a:r>
          </a:p>
          <a:p>
            <a:pPr algn="l" marL="769011" indent="-384506" lvl="1">
              <a:lnSpc>
                <a:spcPts val="4986"/>
              </a:lnSpc>
              <a:buFont typeface="Arial"/>
              <a:buChar char="•"/>
            </a:pPr>
            <a:r>
              <a:rPr lang="en-US" sz="356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Analyze patient history and ongoing feedback</a:t>
            </a:r>
          </a:p>
          <a:p>
            <a:pPr algn="l" marL="769011" indent="-384506" lvl="1">
              <a:lnSpc>
                <a:spcPts val="4986"/>
              </a:lnSpc>
              <a:buFont typeface="Arial"/>
              <a:buChar char="•"/>
            </a:pPr>
            <a:r>
              <a:rPr lang="en-US" sz="356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Adapt to tone and phrasing (e.g., Woebot, Jungmann et al., 2023)</a:t>
            </a:r>
          </a:p>
          <a:p>
            <a:pPr algn="l" marL="769011" indent="-384506" lvl="1">
              <a:lnSpc>
                <a:spcPts val="4986"/>
              </a:lnSpc>
              <a:buFont typeface="Arial"/>
              <a:buChar char="•"/>
            </a:pPr>
            <a:r>
              <a:rPr lang="en-US" sz="356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Provide symptom tracking, emotional support, and treatment guidance.</a:t>
            </a:r>
          </a:p>
          <a:p>
            <a:pPr algn="l" marL="769011" indent="-384506" lvl="1">
              <a:lnSpc>
                <a:spcPts val="4986"/>
              </a:lnSpc>
              <a:buFont typeface="Arial"/>
              <a:buChar char="•"/>
            </a:pPr>
            <a:r>
              <a:rPr lang="en-US" sz="356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GPT-based bots address vaccine misinformation and complex queries.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2261812"/>
            <a:ext cx="4353664" cy="8025188"/>
          </a:xfrm>
          <a:custGeom>
            <a:avLst/>
            <a:gdLst/>
            <a:ahLst/>
            <a:cxnLst/>
            <a:rect r="r" b="b" t="t" l="l"/>
            <a:pathLst>
              <a:path h="8025188" w="4353664">
                <a:moveTo>
                  <a:pt x="4353664" y="0"/>
                </a:moveTo>
                <a:lnTo>
                  <a:pt x="0" y="0"/>
                </a:lnTo>
                <a:lnTo>
                  <a:pt x="0" y="8025188"/>
                </a:lnTo>
                <a:lnTo>
                  <a:pt x="4353664" y="8025188"/>
                </a:lnTo>
                <a:lnTo>
                  <a:pt x="4353664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1365146"/>
            <a:ext cx="16993348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IMPLEMENTATION CHALLENGES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18639" y="2726143"/>
            <a:ext cx="10674709" cy="7663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103"/>
              </a:lnSpc>
            </a:pPr>
            <a:r>
              <a:rPr lang="en-US" b="true" sz="4359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Data Privacy Risks:</a:t>
            </a:r>
          </a:p>
          <a:p>
            <a:pPr algn="just" marL="941283" indent="-470641" lvl="1">
              <a:lnSpc>
                <a:spcPts val="6103"/>
              </a:lnSpc>
              <a:buFont typeface="Arial"/>
              <a:buChar char="•"/>
            </a:pPr>
            <a:r>
              <a:rPr lang="en-US" sz="435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HIPAA compliance concerns</a:t>
            </a:r>
          </a:p>
          <a:p>
            <a:pPr algn="just" marL="941283" indent="-470641" lvl="1">
              <a:lnSpc>
                <a:spcPts val="6103"/>
              </a:lnSpc>
              <a:buFont typeface="Arial"/>
              <a:buChar char="•"/>
            </a:pPr>
            <a:r>
              <a:rPr lang="en-US" sz="435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Sensitive patient data exposure</a:t>
            </a:r>
          </a:p>
          <a:p>
            <a:pPr algn="just">
              <a:lnSpc>
                <a:spcPts val="6103"/>
              </a:lnSpc>
            </a:pPr>
            <a:r>
              <a:rPr lang="en-US" b="true" sz="4359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Over-reliance:</a:t>
            </a:r>
          </a:p>
          <a:p>
            <a:pPr algn="just" marL="941283" indent="-470641" lvl="1">
              <a:lnSpc>
                <a:spcPts val="6103"/>
              </a:lnSpc>
              <a:buFont typeface="Arial"/>
              <a:buChar char="•"/>
            </a:pPr>
            <a:r>
              <a:rPr lang="en-US" sz="435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Patients might trust chatbots over professionals</a:t>
            </a:r>
          </a:p>
          <a:p>
            <a:pPr algn="just">
              <a:lnSpc>
                <a:spcPts val="6103"/>
              </a:lnSpc>
            </a:pPr>
            <a:r>
              <a:rPr lang="en-US" b="true" sz="4359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Lack of empathy:</a:t>
            </a:r>
          </a:p>
          <a:p>
            <a:pPr algn="just" marL="941283" indent="-470641" lvl="1">
              <a:lnSpc>
                <a:spcPts val="6103"/>
              </a:lnSpc>
              <a:buFont typeface="Arial"/>
              <a:buChar char="•"/>
            </a:pPr>
            <a:r>
              <a:rPr lang="en-US" sz="435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Chatbots can't replicate human compassion fully</a:t>
            </a:r>
          </a:p>
          <a:p>
            <a:pPr algn="just">
              <a:lnSpc>
                <a:spcPts val="6103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1541884" y="1028700"/>
            <a:ext cx="5955632" cy="5955632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572" t="0" r="-2457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819753"/>
            <a:ext cx="11036186" cy="218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10"/>
              </a:lnSpc>
            </a:pPr>
            <a:r>
              <a:rPr lang="en-US" b="true" sz="753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SAFEGUARDS &amp; DESIGN ETHICS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6037" y="4335880"/>
            <a:ext cx="15787845" cy="4665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54877" indent="-477439" lvl="1">
              <a:lnSpc>
                <a:spcPts val="6191"/>
              </a:lnSpc>
              <a:buFont typeface="Arial"/>
              <a:buChar char="•"/>
            </a:pPr>
            <a:r>
              <a:rPr lang="en-US" sz="442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Built-in alerts for conflicting medical advice.</a:t>
            </a:r>
          </a:p>
          <a:p>
            <a:pPr algn="l" marL="954877" indent="-477439" lvl="1">
              <a:lnSpc>
                <a:spcPts val="6191"/>
              </a:lnSpc>
              <a:buFont typeface="Arial"/>
              <a:buChar char="•"/>
            </a:pPr>
            <a:r>
              <a:rPr lang="en-US" sz="442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Recommend follow-ups with human providers when necessary.</a:t>
            </a:r>
          </a:p>
          <a:p>
            <a:pPr algn="l" marL="954877" indent="-477439" lvl="1">
              <a:lnSpc>
                <a:spcPts val="6191"/>
              </a:lnSpc>
              <a:buFont typeface="Arial"/>
              <a:buChar char="•"/>
            </a:pPr>
            <a:r>
              <a:rPr lang="en-US" sz="442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Controlled learning from anonymized interactions.</a:t>
            </a:r>
          </a:p>
          <a:p>
            <a:pPr algn="l" marL="954877" indent="-477439" lvl="1">
              <a:lnSpc>
                <a:spcPts val="6191"/>
              </a:lnSpc>
              <a:buFont typeface="Arial"/>
              <a:buChar char="•"/>
            </a:pPr>
            <a:r>
              <a:rPr lang="en-US" sz="442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Regular ethical audits and safety reviews.</a:t>
            </a:r>
          </a:p>
          <a:p>
            <a:pPr algn="l">
              <a:lnSpc>
                <a:spcPts val="6191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4858657" y="-1752696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70306" y="1057275"/>
            <a:ext cx="16688994" cy="2856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31"/>
              </a:lnSpc>
            </a:pPr>
            <a:r>
              <a:rPr lang="en-US" b="true" sz="55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BEYOND ALGORITHMS: EMERGING AI TOOLS</a:t>
            </a:r>
          </a:p>
          <a:p>
            <a:pPr algn="r" marL="1535954" indent="-767977" lvl="1">
              <a:lnSpc>
                <a:spcPts val="8039"/>
              </a:lnSpc>
              <a:buFont typeface="Arial"/>
              <a:buChar char="•"/>
            </a:pPr>
          </a:p>
          <a:p>
            <a:pPr algn="r">
              <a:lnSpc>
                <a:spcPts val="803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228598"/>
            <a:ext cx="16627642" cy="7278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75"/>
              </a:lnSpc>
            </a:pPr>
            <a:r>
              <a:rPr lang="en-US" b="true" sz="4125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Computer Vision:</a:t>
            </a:r>
          </a:p>
          <a:p>
            <a:pPr algn="just" marL="890590" indent="-445295" lvl="1">
              <a:lnSpc>
                <a:spcPts val="5775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Diagnose skin conditions from uploaded images</a:t>
            </a:r>
          </a:p>
          <a:p>
            <a:pPr algn="just" marL="890590" indent="-445295" lvl="1">
              <a:lnSpc>
                <a:spcPts val="5775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Monitor wound healing, medication usage</a:t>
            </a:r>
          </a:p>
          <a:p>
            <a:pPr algn="just">
              <a:lnSpc>
                <a:spcPts val="5775"/>
              </a:lnSpc>
            </a:pPr>
            <a:r>
              <a:rPr lang="en-US" b="true" sz="4125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Robotics Integration:</a:t>
            </a:r>
          </a:p>
          <a:p>
            <a:pPr algn="just" marL="890590" indent="-445295" lvl="1">
              <a:lnSpc>
                <a:spcPts val="5775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Physical robots delivering care instructions in hospitals, elderly care</a:t>
            </a:r>
          </a:p>
          <a:p>
            <a:pPr algn="just">
              <a:lnSpc>
                <a:spcPts val="5775"/>
              </a:lnSpc>
            </a:pPr>
            <a:r>
              <a:rPr lang="en-US" b="true" sz="4125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Intelligent Agents:</a:t>
            </a:r>
          </a:p>
          <a:p>
            <a:pPr algn="just" marL="890590" indent="-445295" lvl="1">
              <a:lnSpc>
                <a:spcPts val="5775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Schedule appointments, escalate emergency cases, detect confusion</a:t>
            </a:r>
          </a:p>
          <a:p>
            <a:pPr algn="just">
              <a:lnSpc>
                <a:spcPts val="5775"/>
              </a:lnSpc>
            </a:pPr>
            <a:r>
              <a:rPr lang="en-US" b="true" sz="4125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NLP Adv</a:t>
            </a:r>
            <a:r>
              <a:rPr lang="en-US" b="true" sz="4125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ancements:</a:t>
            </a:r>
          </a:p>
          <a:p>
            <a:pPr algn="just" marL="890590" indent="-445295" lvl="1">
              <a:lnSpc>
                <a:spcPts val="5775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Real-time translation, emotional insight, dynamic feedback</a:t>
            </a:r>
          </a:p>
          <a:p>
            <a:pPr algn="just">
              <a:lnSpc>
                <a:spcPts val="5775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DAGmWh3pUHI</dc:identifier>
  <dcterms:modified xsi:type="dcterms:W3CDTF">2011-08-01T06:04:30Z</dcterms:modified>
  <cp:revision>1</cp:revision>
  <dc:title>Non Text Magic Studio Magic Design for Presentations L&amp;P</dc:title>
</cp:coreProperties>
</file>

<file path=docProps/thumbnail.jpeg>
</file>